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  <p:sldId id="261" r:id="rId5"/>
    <p:sldId id="267" r:id="rId6"/>
    <p:sldId id="262" r:id="rId7"/>
    <p:sldId id="273" r:id="rId8"/>
    <p:sldId id="265" r:id="rId9"/>
    <p:sldId id="271" r:id="rId10"/>
    <p:sldId id="263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/>
              <a:t>Развитие креативного мышления на уроках окружающего мира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МБОУ «Южно-Александровская СОШ № 5»  Шатилова Светлана Николаевна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CB5F781-EFDF-4CE6-BD98-0CD609D9D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801004" cy="2571768"/>
          </a:xfrm>
        </p:spPr>
        <p:txBody>
          <a:bodyPr>
            <a:normAutofit/>
          </a:bodyPr>
          <a:lstStyle/>
          <a:p>
            <a:r>
              <a:rPr lang="ru-RU" sz="4000" dirty="0"/>
              <a:t>Творческий уровень</a:t>
            </a:r>
            <a:br>
              <a:rPr lang="ru-RU" sz="3200" dirty="0"/>
            </a:br>
            <a:r>
              <a:rPr lang="ru-RU" sz="3100" dirty="0" err="1"/>
              <a:t>Цель:способствовать</a:t>
            </a:r>
            <a:r>
              <a:rPr lang="ru-RU" sz="3100" dirty="0"/>
              <a:t> развитию детской фантазии, умению мыслить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714620"/>
            <a:ext cx="8229600" cy="3786214"/>
          </a:xfrm>
        </p:spPr>
        <p:txBody>
          <a:bodyPr>
            <a:normAutofit/>
          </a:bodyPr>
          <a:lstStyle/>
          <a:p>
            <a:r>
              <a:rPr lang="ru-RU" sz="3200" dirty="0"/>
              <a:t>Волшебный конверт</a:t>
            </a:r>
          </a:p>
          <a:p>
            <a:r>
              <a:rPr lang="ru-RU" sz="3200" dirty="0"/>
              <a:t>Составьте ассоциативную цепочку </a:t>
            </a:r>
          </a:p>
          <a:p>
            <a:r>
              <a:rPr lang="ru-RU" sz="3200" dirty="0"/>
              <a:t>Приём «Матрешка</a:t>
            </a:r>
          </a:p>
          <a:p>
            <a:r>
              <a:rPr lang="ru-RU" sz="3200" dirty="0"/>
              <a:t>Путешествие</a:t>
            </a:r>
          </a:p>
          <a:p>
            <a:r>
              <a:rPr lang="ru-RU" sz="3200" dirty="0"/>
              <a:t>Черный ящик</a:t>
            </a:r>
          </a:p>
          <a:p>
            <a:r>
              <a:rPr lang="ru-RU" sz="3200" dirty="0"/>
              <a:t>Составление рассказов с ошибками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Чёрный ящик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>
            <a:normAutofit/>
          </a:bodyPr>
          <a:lstStyle/>
          <a:p>
            <a:r>
              <a:rPr lang="ru-RU" dirty="0"/>
              <a:t>В черном ящике находится прибор, который стал известен в Европе в XII веке. Считалось, что он был изобретён китайцами 4500 лет назад под именем "</a:t>
            </a:r>
            <a:r>
              <a:rPr lang="ru-RU" dirty="0" err="1"/>
              <a:t>чи-нан</a:t>
            </a:r>
            <a:r>
              <a:rPr lang="ru-RU" dirty="0"/>
              <a:t>” и заменил мореходам птиц. Что это был за прибор? </a:t>
            </a:r>
            <a:br>
              <a:rPr lang="ru-RU" dirty="0"/>
            </a:br>
            <a:r>
              <a:rPr lang="ru-RU" dirty="0"/>
              <a:t>Основу прибора составляет магнитная стрелка. Он служит для определения сторон горизонта.</a:t>
            </a:r>
          </a:p>
          <a:p>
            <a:r>
              <a:rPr lang="ru-RU" dirty="0"/>
              <a:t>В черном ящике находится то, что не имеет запаха, сыпучее, растворяется в воде, может быть мелкой, крупной, красной, чёрной, белой.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571504"/>
          </a:xfrm>
        </p:spPr>
        <p:txBody>
          <a:bodyPr>
            <a:normAutofit fontScale="90000"/>
          </a:bodyPr>
          <a:lstStyle/>
          <a:p>
            <a:r>
              <a:rPr lang="ru-RU" dirty="0"/>
              <a:t>Рефлексия «Ведро»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92933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>             </a:t>
            </a:r>
            <a:endParaRPr lang="ru-RU" sz="3600" dirty="0"/>
          </a:p>
          <a:p>
            <a:r>
              <a:rPr lang="ru-RU" sz="5100" dirty="0"/>
              <a:t>1. Зачем нам это ведро?</a:t>
            </a:r>
          </a:p>
          <a:p>
            <a:r>
              <a:rPr lang="ru-RU" sz="5100" dirty="0"/>
              <a:t>2. Зачем мне очень ведро?</a:t>
            </a:r>
          </a:p>
          <a:p>
            <a:r>
              <a:rPr lang="ru-RU" sz="5100" dirty="0"/>
              <a:t>3. Зачем мне хороший ведро?</a:t>
            </a:r>
          </a:p>
          <a:p>
            <a:r>
              <a:rPr lang="ru-RU" sz="5100" dirty="0"/>
              <a:t>4. Зачем мне и ведро?</a:t>
            </a:r>
          </a:p>
          <a:p>
            <a:r>
              <a:rPr lang="ru-RU" sz="5100" dirty="0"/>
              <a:t>5.  Зачем мне прекрасный ведро?</a:t>
            </a:r>
          </a:p>
          <a:p>
            <a:r>
              <a:rPr lang="ru-RU" sz="5100" dirty="0"/>
              <a:t>6. Зачем мне способ ведро?</a:t>
            </a:r>
          </a:p>
          <a:p>
            <a:r>
              <a:rPr lang="ru-RU" sz="5100" dirty="0"/>
              <a:t>7. Чем мне занять ведро?</a:t>
            </a:r>
          </a:p>
          <a:p>
            <a:r>
              <a:rPr lang="ru-RU" sz="5100" dirty="0"/>
              <a:t>8. Зачем мне чем-нибудь ведро?</a:t>
            </a:r>
          </a:p>
          <a:p>
            <a:r>
              <a:rPr lang="ru-RU" sz="5100" dirty="0"/>
              <a:t>9. Зачем нам педагогов в  ведро?</a:t>
            </a:r>
          </a:p>
          <a:p>
            <a:r>
              <a:rPr lang="ru-RU" sz="5100" dirty="0"/>
              <a:t>10. Зачем мне на ведро?</a:t>
            </a:r>
          </a:p>
          <a:p>
            <a:r>
              <a:rPr lang="ru-RU" sz="5100" dirty="0"/>
              <a:t>11. Зачем мне 25 ведро?</a:t>
            </a:r>
          </a:p>
          <a:p>
            <a:r>
              <a:rPr lang="ru-RU" sz="5100" dirty="0"/>
              <a:t>12. Зачем мне минут ведро?</a:t>
            </a:r>
          </a:p>
          <a:p>
            <a:endParaRPr lang="ru-RU" sz="4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Дети должны жить в мире красоты, игры,</a:t>
            </a:r>
          </a:p>
          <a:p>
            <a:pPr>
              <a:buNone/>
            </a:pPr>
            <a:r>
              <a:rPr lang="ru-RU" dirty="0"/>
              <a:t>сказки, музыки, рисунка, фантазии, творчества. </a:t>
            </a:r>
          </a:p>
          <a:p>
            <a:pPr>
              <a:buNone/>
            </a:pPr>
            <a:r>
              <a:rPr lang="ru-RU" b="1" i="1" dirty="0"/>
              <a:t>В.А.Сухомлинский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93991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Цель: определение </a:t>
            </a:r>
            <a:r>
              <a:rPr lang="ru-RU" sz="3200" dirty="0" err="1"/>
              <a:t>эффективноности</a:t>
            </a:r>
            <a:r>
              <a:rPr lang="ru-RU" sz="3200" dirty="0"/>
              <a:t> развития </a:t>
            </a:r>
            <a:r>
              <a:rPr lang="ru-RU" sz="3200" dirty="0" err="1"/>
              <a:t>креативных</a:t>
            </a:r>
            <a:r>
              <a:rPr lang="ru-RU" sz="3200" dirty="0"/>
              <a:t> способностей младшего школьника при использовании   </a:t>
            </a:r>
            <a:r>
              <a:rPr lang="ru-RU" sz="3200" dirty="0" err="1"/>
              <a:t>наглядности,игры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58204" cy="391160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Задачи:</a:t>
            </a:r>
          </a:p>
          <a:p>
            <a:pPr lvl="0"/>
            <a:r>
              <a:rPr lang="ru-RU" dirty="0"/>
              <a:t>Исследовать и обосновать целесообразность использования наглядности, игры, </a:t>
            </a:r>
            <a:r>
              <a:rPr lang="en-US" dirty="0"/>
              <a:t>IT</a:t>
            </a:r>
            <a:r>
              <a:rPr lang="ru-RU" dirty="0"/>
              <a:t> для развития креативных способностей.</a:t>
            </a:r>
          </a:p>
          <a:p>
            <a:pPr lvl="0"/>
            <a:r>
              <a:rPr lang="ru-RU" dirty="0"/>
              <a:t>Выявить пути повышения эффективности и результативности развития </a:t>
            </a:r>
            <a:r>
              <a:rPr lang="ru-RU" dirty="0" err="1"/>
              <a:t>креативных</a:t>
            </a:r>
            <a:r>
              <a:rPr lang="ru-RU" dirty="0"/>
              <a:t> способностей младшего школьника.</a:t>
            </a:r>
          </a:p>
          <a:p>
            <a:r>
              <a:rPr lang="ru-RU" dirty="0"/>
              <a:t>Развивать умение ориентироваться в информационном пространстве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358299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1.Разминка (репродуктивные задачи)</a:t>
            </a:r>
            <a:br>
              <a:rPr lang="ru-RU" dirty="0"/>
            </a:br>
            <a:r>
              <a:rPr lang="ru-RU" sz="3100" dirty="0"/>
              <a:t> Цель: способствовать подготовке памяти, актуализация полученных ранее знаний к выполнению творческих заданий, создание благоприятного эмоционального фона. 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857628"/>
            <a:ext cx="8186766" cy="2268535"/>
          </a:xfrm>
        </p:spPr>
        <p:txBody>
          <a:bodyPr>
            <a:normAutofit/>
          </a:bodyPr>
          <a:lstStyle/>
          <a:p>
            <a:r>
              <a:rPr lang="ru-RU" sz="3200" dirty="0"/>
              <a:t>Игры, загадки, задачи с ответами «да»-«нет», вопросы, чайнворды,  кроссворды, ребусы, </a:t>
            </a:r>
            <a:r>
              <a:rPr lang="ru-RU" sz="3200" dirty="0" err="1"/>
              <a:t>синквейны</a:t>
            </a:r>
            <a:r>
              <a:rPr lang="ru-RU" sz="3200" dirty="0"/>
              <a:t>.  Как можно быстрее ответьте на вопросы.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Ребусы</a:t>
            </a:r>
          </a:p>
        </p:txBody>
      </p:sp>
      <p:pic>
        <p:nvPicPr>
          <p:cNvPr id="1027" name="Picture 3" descr="C:\Users\USER\Desktop\rebus-primer_751x3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8654" y="1500174"/>
            <a:ext cx="7759983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3797304"/>
          </a:xfrm>
        </p:spPr>
        <p:txBody>
          <a:bodyPr>
            <a:normAutofit/>
          </a:bodyPr>
          <a:lstStyle/>
          <a:p>
            <a:r>
              <a:rPr lang="ru-RU" dirty="0"/>
              <a:t>2. Решение частично-поисковых задач</a:t>
            </a:r>
            <a:br>
              <a:rPr lang="ru-RU" dirty="0"/>
            </a:br>
            <a:r>
              <a:rPr lang="ru-RU" sz="3100" dirty="0"/>
              <a:t>Цель: формирование и усовершенствование памяти, внимания, воображения, наблюдательности.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4071942"/>
            <a:ext cx="7901014" cy="2054221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/>
              <a:t>Найдите отличия между рисунками</a:t>
            </a:r>
          </a:p>
          <a:p>
            <a:r>
              <a:rPr lang="ru-RU" sz="3200" dirty="0"/>
              <a:t>Творческие задания </a:t>
            </a:r>
          </a:p>
          <a:p>
            <a:r>
              <a:rPr lang="ru-RU" sz="3200" dirty="0"/>
              <a:t>Решение логических задач</a:t>
            </a:r>
          </a:p>
          <a:p>
            <a:r>
              <a:rPr lang="ru-RU" sz="3200" dirty="0"/>
              <a:t>Рассказ с ошибками</a:t>
            </a:r>
          </a:p>
          <a:p>
            <a:r>
              <a:rPr lang="ru-RU" sz="3200" dirty="0"/>
              <a:t>Узнай объект (по контуру, фрагменту карты, по описанию)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 на логическое мышление.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348880"/>
            <a:ext cx="8229600" cy="3412976"/>
          </a:xfrm>
        </p:spPr>
        <p:txBody>
          <a:bodyPr/>
          <a:lstStyle/>
          <a:p>
            <a:pPr lvl="0"/>
            <a:r>
              <a:rPr lang="ru-RU" dirty="0"/>
              <a:t>Зима– лето = день – ….  </a:t>
            </a:r>
          </a:p>
          <a:p>
            <a:pPr lvl="0"/>
            <a:r>
              <a:rPr lang="ru-RU" dirty="0"/>
              <a:t>Рысь – кошка = волк – … </a:t>
            </a:r>
          </a:p>
          <a:p>
            <a:pPr lvl="0"/>
            <a:r>
              <a:rPr lang="ru-RU" dirty="0"/>
              <a:t>Кошка</a:t>
            </a:r>
            <a:r>
              <a:rPr lang="en-US" dirty="0"/>
              <a:t> </a:t>
            </a:r>
            <a:r>
              <a:rPr lang="ru-RU" dirty="0"/>
              <a:t>– котёнок</a:t>
            </a:r>
            <a:r>
              <a:rPr lang="en-US" dirty="0"/>
              <a:t> </a:t>
            </a:r>
            <a:r>
              <a:rPr lang="ru-RU" dirty="0"/>
              <a:t>= лошадь</a:t>
            </a:r>
            <a:r>
              <a:rPr lang="en-US" dirty="0"/>
              <a:t> </a:t>
            </a:r>
            <a:r>
              <a:rPr lang="ru-RU" dirty="0"/>
              <a:t>-…</a:t>
            </a:r>
          </a:p>
          <a:p>
            <a:r>
              <a:rPr lang="ru-RU" dirty="0"/>
              <a:t>Курица</a:t>
            </a:r>
            <a:r>
              <a:rPr lang="en-US" dirty="0"/>
              <a:t> </a:t>
            </a:r>
            <a:r>
              <a:rPr lang="ru-RU" dirty="0"/>
              <a:t>–</a:t>
            </a:r>
            <a:r>
              <a:rPr lang="en-US" dirty="0"/>
              <a:t> </a:t>
            </a:r>
            <a:r>
              <a:rPr lang="ru-RU" dirty="0"/>
              <a:t>яйцо</a:t>
            </a:r>
            <a:r>
              <a:rPr lang="en-US" dirty="0"/>
              <a:t> </a:t>
            </a:r>
            <a:r>
              <a:rPr lang="ru-RU" dirty="0"/>
              <a:t>+ корова</a:t>
            </a:r>
            <a:r>
              <a:rPr lang="en-US" dirty="0"/>
              <a:t> </a:t>
            </a:r>
            <a:r>
              <a:rPr lang="ru-RU" dirty="0"/>
              <a:t>-…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FAA21F-0667-4E7D-8E9A-015EA0F2B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797040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>Решение логических задач </a:t>
            </a:r>
            <a:r>
              <a:rPr lang="ru-RU" sz="4000" dirty="0"/>
              <a:t>Соединяем несоединимое</a:t>
            </a:r>
            <a:br>
              <a:rPr lang="ru-RU" sz="4400" dirty="0"/>
            </a:br>
            <a:endParaRPr lang="ru-RU" dirty="0"/>
          </a:p>
        </p:txBody>
      </p:sp>
      <p:pic>
        <p:nvPicPr>
          <p:cNvPr id="2050" name="Picture 2" descr="C:\Users\USER\Desktop\2103_001_vnutrennyaya_751x3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5362" y="2344737"/>
            <a:ext cx="7153275" cy="3219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9369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21FCC-11F7-4624-ACEF-EFD8AAE1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Рассказы с ошибками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92C38F-89E6-47AC-BE12-AE9B85D1D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709160"/>
          </a:xfrm>
        </p:spPr>
        <p:txBody>
          <a:bodyPr/>
          <a:lstStyle/>
          <a:p>
            <a:pPr>
              <a:buNone/>
            </a:pPr>
            <a:r>
              <a:rPr lang="ru-RU" dirty="0"/>
              <a:t>                   Животноводство</a:t>
            </a:r>
          </a:p>
          <a:p>
            <a:pPr>
              <a:buNone/>
            </a:pPr>
            <a:r>
              <a:rPr lang="ru-RU" dirty="0"/>
              <a:t>         Животноводство – отрасль сельского хозяйства, которая занимается разведением диких животных. Среди них есть насекомые, птицы, звери, рыбы, земноводные. Их содержат на специальных фермах. Домашнюю рыбу разводят в реках. В специальных домиках– ульях–   живут домашние пчёлы.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607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215</TotalTime>
  <Words>500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Цель: определение эффективноности развития креативных способностей младшего школьника при использовании   наглядности,игры </vt:lpstr>
      <vt:lpstr>  1.Разминка (репродуктивные задачи)  Цель: способствовать подготовке памяти, актуализация полученных ранее знаний к выполнению творческих заданий, создание благоприятного эмоционального фона.   </vt:lpstr>
      <vt:lpstr>Ребусы</vt:lpstr>
      <vt:lpstr>2. Решение частично-поисковых задач Цель: формирование и усовершенствование памяти, внимания, воображения, наблюдательности. </vt:lpstr>
      <vt:lpstr>Задачи на логическое мышление. </vt:lpstr>
      <vt:lpstr>Решение логических задач Соединяем несоединимое </vt:lpstr>
      <vt:lpstr>Рассказы с ошибками </vt:lpstr>
      <vt:lpstr>Творческий уровень Цель:способствовать развитию детской фантазии, умению мыслить </vt:lpstr>
      <vt:lpstr>Чёрный ящик</vt:lpstr>
      <vt:lpstr>Рефлексия «Ведро»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Галина Коврижных</cp:lastModifiedBy>
  <cp:revision>20</cp:revision>
  <dcterms:created xsi:type="dcterms:W3CDTF">2020-11-25T10:23:00Z</dcterms:created>
  <dcterms:modified xsi:type="dcterms:W3CDTF">2020-11-27T04:43:19Z</dcterms:modified>
</cp:coreProperties>
</file>