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0" r:id="rId3"/>
    <p:sldId id="262" r:id="rId4"/>
    <p:sldId id="272" r:id="rId5"/>
    <p:sldId id="273" r:id="rId6"/>
    <p:sldId id="274" r:id="rId7"/>
    <p:sldId id="263" r:id="rId8"/>
    <p:sldId id="27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7F6F24-AC1B-4630-9522-0ADDB0F87BFE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D8D77-C447-493E-88A6-811085B4C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1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3.docx" TargetMode="External"/><Relationship Id="rId2" Type="http://schemas.openxmlformats.org/officeDocument/2006/relationships/hyperlink" Target="&#1055;&#1088;&#1080;&#1083;&#1086;&#1078;&#1077;&#1085;&#1080;&#1077;%20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8;&#1080;&#1083;&#1086;&#1078;&#1077;&#1085;&#1080;&#1077;%204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5.1.docx" TargetMode="External"/><Relationship Id="rId2" Type="http://schemas.openxmlformats.org/officeDocument/2006/relationships/hyperlink" Target="&#1055;&#1088;&#1080;&#1083;&#1086;&#1078;&#1077;&#1085;&#1080;&#1077;%205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8;&#1080;&#1083;&#1086;&#1078;&#1077;&#1085;&#1080;&#1077;%205.2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5.4.docx" TargetMode="External"/><Relationship Id="rId2" Type="http://schemas.openxmlformats.org/officeDocument/2006/relationships/hyperlink" Target="&#1055;&#1088;&#1080;&#1083;&#1086;&#1078;&#1077;&#1085;&#1080;&#1077;%205.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80;&#1083;&#1086;&#1078;&#1077;&#1085;&#1080;&#1077;%207.1.docx" TargetMode="External"/><Relationship Id="rId4" Type="http://schemas.openxmlformats.org/officeDocument/2006/relationships/hyperlink" Target="&#1055;&#1088;&#1080;&#1083;&#1086;&#1078;&#1077;&#1085;&#1080;&#1077;%207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8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056" y="1428477"/>
            <a:ext cx="10144125" cy="201649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800" b="1" dirty="0" smtClean="0"/>
              <a:t>Модель инклюзивного образования</a:t>
            </a:r>
            <a:br>
              <a:rPr lang="ru-RU" sz="3800" b="1" dirty="0" smtClean="0"/>
            </a:br>
            <a:r>
              <a:rPr lang="ru-RU" sz="3800" b="1" dirty="0" smtClean="0"/>
              <a:t> </a:t>
            </a:r>
            <a:r>
              <a:rPr lang="ru-RU" sz="3800" b="1" dirty="0"/>
              <a:t>МБОУ </a:t>
            </a:r>
            <a:r>
              <a:rPr lang="ru-RU" sz="3800" b="1" dirty="0" smtClean="0"/>
              <a:t>«Южно-Александровская </a:t>
            </a:r>
            <a:br>
              <a:rPr lang="ru-RU" sz="3800" b="1" dirty="0" smtClean="0"/>
            </a:br>
            <a:r>
              <a:rPr lang="ru-RU" sz="3800" b="1" dirty="0" smtClean="0"/>
              <a:t>СОШ № 5»</a:t>
            </a:r>
            <a:endParaRPr lang="ru-RU" sz="3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4949" y="3830638"/>
            <a:ext cx="10106025" cy="270351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1900" dirty="0" smtClean="0">
                <a:solidFill>
                  <a:schemeClr val="tx1"/>
                </a:solidFill>
              </a:rPr>
              <a:t>Заместитель директора 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</a:rPr>
              <a:t>по УВР ДО и НОО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</a:rPr>
              <a:t>Сафронова О.В.</a:t>
            </a:r>
          </a:p>
          <a:p>
            <a:pPr algn="r"/>
            <a:endParaRPr lang="ru-RU" sz="3600" dirty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8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168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79939" y="1704109"/>
            <a:ext cx="10515600" cy="5272954"/>
          </a:xfrm>
        </p:spPr>
        <p:txBody>
          <a:bodyPr/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Цель: обеспечение </a:t>
            </a:r>
            <a:r>
              <a:rPr lang="ru-RU" sz="2200" dirty="0">
                <a:solidFill>
                  <a:schemeClr val="tx1"/>
                </a:solidFill>
              </a:rPr>
              <a:t>равного доступа к получению качественного образования и создание необходимых условий для достижения успешности в образовании всеми без исключения детьми независимо от их индивидуальных особенностей, прежних учебных достижений, психических и физических возможностей, места жительства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Модель (</a:t>
            </a:r>
            <a:r>
              <a:rPr lang="ru-RU" sz="2200" dirty="0" smtClean="0">
                <a:solidFill>
                  <a:schemeClr val="tx1"/>
                </a:solidFill>
                <a:hlinkClick r:id="rId2" action="ppaction://hlinkfile"/>
              </a:rPr>
              <a:t>Приложение 1</a:t>
            </a:r>
            <a:r>
              <a:rPr lang="ru-RU" sz="2200" dirty="0" smtClean="0">
                <a:solidFill>
                  <a:schemeClr val="tx1"/>
                </a:solidFill>
              </a:rPr>
              <a:t>)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8909" y="401782"/>
            <a:ext cx="9559635" cy="111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инклюзии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МБОУ «Южно-Александровская СОШ № 5»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5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62050" y="2133600"/>
            <a:ext cx="10572750" cy="3777622"/>
          </a:xfrm>
        </p:spPr>
        <p:txBody>
          <a:bodyPr/>
          <a:lstStyle/>
          <a:p>
            <a:pPr algn="just"/>
            <a:r>
              <a:rPr lang="ru-RU" sz="2200" dirty="0" smtClean="0"/>
              <a:t>Для реализации Модели разработаны и утверждены необходимые нормативные локальные акты, регламентирующие организацию инклюзивного образования в МБОУ «Южно-Александровская СОШ №5»  (</a:t>
            </a:r>
            <a:r>
              <a:rPr lang="ru-RU" sz="2200" u="sng" dirty="0" smtClean="0">
                <a:hlinkClick r:id="rId2" action="ppaction://hlinkfile"/>
              </a:rPr>
              <a:t>Приложение 2</a:t>
            </a:r>
            <a:r>
              <a:rPr lang="ru-RU" sz="2200" dirty="0" smtClean="0"/>
              <a:t>).</a:t>
            </a:r>
          </a:p>
          <a:p>
            <a:pPr algn="just"/>
            <a:r>
              <a:rPr lang="ru-RU" sz="2200" dirty="0" smtClean="0"/>
              <a:t>При разработке и реализации Модели учитывался нозологический состав обучающихся МБОУ «Южно-Александровская СОШ № 5» </a:t>
            </a:r>
            <a:r>
              <a:rPr lang="ru-RU" sz="2200" dirty="0"/>
              <a:t>(</a:t>
            </a:r>
            <a:r>
              <a:rPr lang="ru-RU" sz="2200" u="sng" dirty="0">
                <a:hlinkClick r:id="rId3" action="ppaction://hlinkfile"/>
              </a:rPr>
              <a:t>Приложение </a:t>
            </a:r>
            <a:r>
              <a:rPr lang="ru-RU" sz="2200" u="sng" dirty="0" smtClean="0">
                <a:hlinkClick r:id="rId3" action="ppaction://hlinkfile"/>
              </a:rPr>
              <a:t>3</a:t>
            </a:r>
            <a:r>
              <a:rPr lang="ru-RU" sz="2200" dirty="0" smtClean="0"/>
              <a:t>), а также возможности сетевого и межведомственного взаимодействия (</a:t>
            </a:r>
            <a:r>
              <a:rPr lang="ru-RU" sz="2200" dirty="0" smtClean="0">
                <a:hlinkClick r:id="rId4" action="ppaction://hlinkfile"/>
              </a:rPr>
              <a:t>Приложение 4</a:t>
            </a:r>
            <a:r>
              <a:rPr lang="ru-RU" sz="2200" dirty="0" smtClean="0"/>
              <a:t>).</a:t>
            </a:r>
          </a:p>
          <a:p>
            <a:pPr algn="just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16675" y="4336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Модель инклюзии </a:t>
            </a:r>
            <a:br>
              <a:rPr lang="ru-RU" b="1" dirty="0" smtClean="0"/>
            </a:br>
            <a:r>
              <a:rPr lang="ru-RU" b="1" dirty="0" smtClean="0"/>
              <a:t>в МБОУ «Южно-Александровская СОШ № 5»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1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16675" y="4336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инклюзии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МБОУ «Южно-Александровская СОШ № 5»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33449" y="1714501"/>
            <a:ext cx="11020425" cy="48291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В МБОУ «Южно-Александровская СОШ № 5» созданы специальные условия: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кадровые условия (</a:t>
            </a:r>
            <a:r>
              <a:rPr lang="ru-RU" sz="2600" u="sng" dirty="0" smtClean="0">
                <a:hlinkClick r:id="rId2" action="ppaction://hlinkfile"/>
              </a:rPr>
              <a:t>Приложение 5</a:t>
            </a:r>
            <a:r>
              <a:rPr lang="ru-RU" sz="2600" dirty="0" smtClean="0"/>
              <a:t>);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материально-технические </a:t>
            </a:r>
            <a:r>
              <a:rPr lang="ru-RU" sz="2600" dirty="0"/>
              <a:t>условия (</a:t>
            </a:r>
            <a:r>
              <a:rPr lang="ru-RU" sz="2600" u="sng" dirty="0">
                <a:hlinkClick r:id="rId3" action="ppaction://hlinkfile"/>
              </a:rPr>
              <a:t>Приложение </a:t>
            </a:r>
            <a:r>
              <a:rPr lang="ru-RU" sz="2600" u="sng" dirty="0" smtClean="0">
                <a:hlinkClick r:id="rId3" action="ppaction://hlinkfile"/>
              </a:rPr>
              <a:t>5.1</a:t>
            </a:r>
            <a:r>
              <a:rPr lang="ru-RU" sz="2600" dirty="0"/>
              <a:t>); </a:t>
            </a:r>
            <a:endParaRPr lang="ru-RU" sz="26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информационно-методические </a:t>
            </a:r>
            <a:r>
              <a:rPr lang="ru-RU" sz="2600" dirty="0" smtClean="0"/>
              <a:t>условия (</a:t>
            </a:r>
            <a:r>
              <a:rPr lang="ru-RU" sz="2600" u="sng" dirty="0" smtClean="0">
                <a:hlinkClick r:id="rId4" action="ppaction://hlinkfile"/>
              </a:rPr>
              <a:t>Приложение 5.2</a:t>
            </a:r>
            <a:r>
              <a:rPr lang="ru-RU" sz="2600" dirty="0" smtClean="0"/>
              <a:t>);</a:t>
            </a:r>
          </a:p>
          <a:p>
            <a:pPr lvl="0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2207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16675" y="4336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инклюзии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МБОУ «Южно-Александровская СОШ № 5»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33449" y="1714501"/>
            <a:ext cx="11020425" cy="48291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В МБОУ «Южно-Александровская СОШ № 5» созданы специальные условия: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взаимодействие с родителями (</a:t>
            </a:r>
            <a:r>
              <a:rPr lang="ru-RU" sz="2400" u="sng" dirty="0" smtClean="0">
                <a:hlinkClick r:id="rId2" action="ppaction://hlinkfile"/>
              </a:rPr>
              <a:t>Приложение 5.3</a:t>
            </a:r>
            <a:r>
              <a:rPr lang="ru-RU" sz="2400" dirty="0" smtClean="0"/>
              <a:t>);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временной режим (</a:t>
            </a:r>
            <a:r>
              <a:rPr lang="ru-RU" sz="2400" u="sng" dirty="0" smtClean="0">
                <a:hlinkClick r:id="rId3" action="ppaction://hlinkfile"/>
              </a:rPr>
              <a:t>Приложение 5.4</a:t>
            </a:r>
            <a:r>
              <a:rPr lang="ru-RU" sz="2400" dirty="0" smtClean="0"/>
              <a:t>)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разработаны специальные образовательные программы, учитывающие особенности психофизического развития ребенка, его индивидуальные возможности;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организация проведения профессиональных проб и профессиональной ориентации </a:t>
            </a:r>
            <a:r>
              <a:rPr lang="ru-RU" sz="2400" dirty="0" smtClean="0"/>
              <a:t> (</a:t>
            </a:r>
            <a:r>
              <a:rPr lang="ru-RU" sz="2400" dirty="0" smtClean="0">
                <a:hlinkClick r:id="rId4" action="ppaction://hlinkfile"/>
              </a:rPr>
              <a:t>Приложение 7.</a:t>
            </a:r>
            <a:r>
              <a:rPr lang="en-US" sz="2400" dirty="0" err="1" smtClean="0">
                <a:hlinkClick r:id="rId4" action="ppaction://hlinkfile"/>
              </a:rPr>
              <a:t>docx</a:t>
            </a:r>
            <a:r>
              <a:rPr lang="ru-RU" sz="2400" dirty="0" smtClean="0"/>
              <a:t>), (</a:t>
            </a:r>
            <a:r>
              <a:rPr lang="ru-RU" sz="2400" dirty="0" smtClean="0">
                <a:hlinkClick r:id="rId5" action="ppaction://hlinkfile"/>
              </a:rPr>
              <a:t>Приложение 7.1.</a:t>
            </a:r>
            <a:r>
              <a:rPr lang="en-US" sz="2400" dirty="0" err="1" smtClean="0">
                <a:hlinkClick r:id="rId5" action="ppaction://hlinkfile"/>
              </a:rPr>
              <a:t>docx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lvl="0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6881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инклюзии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МБОУ «Южно-Александровская СОШ № 5»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80586" y="2133600"/>
            <a:ext cx="11106614" cy="3777622"/>
          </a:xfrm>
        </p:spPr>
        <p:txBody>
          <a:bodyPr/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условиях инклюзивного образования в МБОУ </a:t>
            </a:r>
            <a:r>
              <a:rPr lang="ru-RU" sz="2400" dirty="0" smtClean="0"/>
              <a:t>«Южно-Александровская СОШ № 5» </a:t>
            </a:r>
            <a:r>
              <a:rPr lang="ru-RU" sz="2400" dirty="0"/>
              <a:t>используются: дидактические подходы - личностно ориентированный, </a:t>
            </a:r>
            <a:r>
              <a:rPr lang="ru-RU" sz="2400" dirty="0" err="1"/>
              <a:t>системно-деятельностный</a:t>
            </a:r>
            <a:r>
              <a:rPr lang="ru-RU" sz="2400" dirty="0"/>
              <a:t>, </a:t>
            </a:r>
            <a:r>
              <a:rPr lang="ru-RU" sz="2400" dirty="0" err="1"/>
              <a:t>компетентностный</a:t>
            </a:r>
            <a:r>
              <a:rPr lang="ru-RU" sz="2400" dirty="0"/>
              <a:t>; формы и методы обучения - интерактивные (проекты, дискуссии, обучающие игры, тренинги, обучение в группах, </a:t>
            </a:r>
            <a:r>
              <a:rPr lang="ru-RU" sz="2400" dirty="0" err="1" smtClean="0"/>
              <a:t>взаимообучение</a:t>
            </a:r>
            <a:r>
              <a:rPr lang="ru-RU" sz="2400" dirty="0" smtClean="0"/>
              <a:t>).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950" y="424085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Результаты реализации Модели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62025" y="1438275"/>
            <a:ext cx="10542587" cy="48101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i="1" dirty="0" smtClean="0">
                <a:cs typeface="Times New Roman" pitchFamily="18" charset="0"/>
              </a:rPr>
              <a:t>Для учащихся:</a:t>
            </a:r>
            <a:endParaRPr lang="ru-RU" sz="2400" dirty="0" smtClean="0">
              <a:cs typeface="Times New Roman" pitchFamily="18" charset="0"/>
            </a:endParaRPr>
          </a:p>
          <a:p>
            <a:pPr lvl="0"/>
            <a:r>
              <a:rPr lang="ru-RU" sz="2400" dirty="0" smtClean="0">
                <a:cs typeface="Times New Roman" pitchFamily="18" charset="0"/>
              </a:rPr>
              <a:t>получение образования по месту жительства вместе со своими сверстниками;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сопровождение на всех уровнях образования;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получение образования в соответствии со своими образовательными потребностями;</a:t>
            </a:r>
          </a:p>
          <a:p>
            <a:pPr>
              <a:buNone/>
            </a:pPr>
            <a:r>
              <a:rPr lang="ru-RU" sz="2400" b="1" i="1" dirty="0" smtClean="0">
                <a:cs typeface="Times New Roman" pitchFamily="18" charset="0"/>
              </a:rPr>
              <a:t>Для родителей:</a:t>
            </a:r>
            <a:endParaRPr lang="ru-RU" sz="2400" dirty="0" smtClean="0">
              <a:cs typeface="Times New Roman" pitchFamily="18" charset="0"/>
            </a:endParaRPr>
          </a:p>
          <a:p>
            <a:pPr lvl="0"/>
            <a:r>
              <a:rPr lang="ru-RU" sz="2400" dirty="0" smtClean="0">
                <a:cs typeface="Times New Roman" pitchFamily="18" charset="0"/>
              </a:rPr>
              <a:t>реализация права на получения доступного и качественного образования своих детей;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возможность обучения своего ребенка в комфортных условиях;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выбор формы получения образования;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стабилизация взаимоотношений в семье, в т.ч. смягчение конфликтных ситуаций в школе.</a:t>
            </a:r>
          </a:p>
          <a:p>
            <a:pPr>
              <a:buNone/>
            </a:pPr>
            <a:r>
              <a:rPr lang="ru-RU" sz="2400" b="1" i="1" dirty="0" smtClean="0">
                <a:cs typeface="Times New Roman" pitchFamily="18" charset="0"/>
              </a:rPr>
              <a:t>Для школы</a:t>
            </a:r>
            <a:endParaRPr lang="ru-RU" sz="2400" dirty="0" smtClean="0">
              <a:cs typeface="Times New Roman" pitchFamily="18" charset="0"/>
            </a:endParaRPr>
          </a:p>
          <a:p>
            <a:pPr lvl="0"/>
            <a:r>
              <a:rPr lang="ru-RU" sz="2400" dirty="0" smtClean="0">
                <a:cs typeface="Times New Roman" pitchFamily="18" charset="0"/>
              </a:rPr>
              <a:t>повышение профессиональной компетенции педагогов;</a:t>
            </a:r>
          </a:p>
          <a:p>
            <a:pPr lvl="0"/>
            <a:r>
              <a:rPr lang="ru-RU" sz="2400" dirty="0" smtClean="0">
                <a:cs typeface="Times New Roman" pitchFamily="18" charset="0"/>
              </a:rPr>
              <a:t>содействие становлению инклюзивной культуры участников образовательных отношений в школе и обществе.</a:t>
            </a:r>
          </a:p>
          <a:p>
            <a:pPr algn="just">
              <a:buNone/>
            </a:pPr>
            <a:r>
              <a:rPr lang="ru-RU" sz="2400" dirty="0" smtClean="0"/>
              <a:t>Разработанная и реализуемая Модель имеет положительные стабильные результаты на протяжении последних лет (</a:t>
            </a:r>
            <a:r>
              <a:rPr lang="ru-RU" sz="2400" u="sng" dirty="0" smtClean="0">
                <a:hlinkClick r:id="rId2" action="ppaction://hlinkfile"/>
              </a:rPr>
              <a:t>Приложение 8</a:t>
            </a:r>
            <a:r>
              <a:rPr lang="ru-RU" sz="2400" dirty="0" smtClean="0"/>
              <a:t>)</a:t>
            </a:r>
          </a:p>
          <a:p>
            <a:pPr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164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Внутренняя система оценки инклюзивного образования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ru-RU" dirty="0" smtClean="0"/>
              <a:t>Рефлексивно-аналитические мероприятия:</a:t>
            </a:r>
          </a:p>
          <a:p>
            <a:pPr fontAlgn="t"/>
            <a:r>
              <a:rPr lang="ru-RU" dirty="0" smtClean="0"/>
              <a:t>Рефлексивные методики </a:t>
            </a:r>
          </a:p>
          <a:p>
            <a:pPr fontAlgn="t"/>
            <a:r>
              <a:rPr lang="ru-RU" dirty="0" smtClean="0"/>
              <a:t>Индивидуальные траектории методического совершенствования педагогов </a:t>
            </a:r>
          </a:p>
          <a:p>
            <a:pPr fontAlgn="t"/>
            <a:r>
              <a:rPr lang="ru-RU" dirty="0" smtClean="0"/>
              <a:t>Содержательная оценка результатов и процесса работы  </a:t>
            </a:r>
          </a:p>
          <a:p>
            <a:pPr fontAlgn="t">
              <a:buNone/>
            </a:pPr>
            <a:r>
              <a:rPr lang="ru-RU" dirty="0" smtClean="0"/>
              <a:t>Диагностические мероприятия:</a:t>
            </a:r>
          </a:p>
          <a:p>
            <a:pPr fontAlgn="t"/>
            <a:r>
              <a:rPr lang="ru-RU" dirty="0" smtClean="0"/>
              <a:t>Диагностика результатов деятельности и содержания образовательного процесса в условиях инклюзивного образования </a:t>
            </a:r>
          </a:p>
          <a:p>
            <a:pPr fontAlgn="t"/>
            <a:r>
              <a:rPr lang="ru-RU" dirty="0" smtClean="0"/>
              <a:t>Диагностика управления инклюзивного образования в условиях ОО</a:t>
            </a:r>
          </a:p>
          <a:p>
            <a:pPr fontAlgn="t">
              <a:buNone/>
            </a:pPr>
            <a:r>
              <a:rPr lang="ru-RU" dirty="0" smtClean="0"/>
              <a:t>Организация системы мониторинга инклюзивного образования в ОО:</a:t>
            </a:r>
          </a:p>
          <a:p>
            <a:pPr fontAlgn="t"/>
            <a:r>
              <a:rPr lang="ru-RU" dirty="0" smtClean="0"/>
              <a:t>Сбор мониторинговых данных </a:t>
            </a:r>
          </a:p>
          <a:p>
            <a:pPr fontAlgn="t"/>
            <a:r>
              <a:rPr lang="ru-RU" dirty="0" smtClean="0"/>
              <a:t>Интерпретация полученных результатов </a:t>
            </a:r>
          </a:p>
          <a:p>
            <a:pPr fontAlgn="t"/>
            <a:r>
              <a:rPr lang="ru-RU" dirty="0" smtClean="0"/>
              <a:t>Описание результатов </a:t>
            </a:r>
          </a:p>
          <a:p>
            <a:pPr fontAlgn="t"/>
            <a:r>
              <a:rPr lang="ru-RU" dirty="0" smtClean="0"/>
              <a:t>Использование результатов в практической деятельности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520</TotalTime>
  <Words>427</Words>
  <Application>Microsoft Office PowerPoint</Application>
  <PresentationFormat>Произвольный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   Модель инклюзивного образования  МБОУ «Южно-Александровская  СОШ № 5»</vt:lpstr>
      <vt:lpstr> </vt:lpstr>
      <vt:lpstr>Слайд 3</vt:lpstr>
      <vt:lpstr>Модель инклюзии  в МБОУ «Южно-Александровская СОШ № 5»</vt:lpstr>
      <vt:lpstr>Модель инклюзии  в МБОУ «Южно-Александровская СОШ № 5»</vt:lpstr>
      <vt:lpstr>Модель инклюзии  в МБОУ «Южно-Александровская СОШ № 5»</vt:lpstr>
      <vt:lpstr>Результаты реализации Модели</vt:lpstr>
      <vt:lpstr>Внутренняя система оценки инклюзивного образования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организации инклюзии в МБОУ Родниковской СОШ №6</dc:title>
  <dc:creator>User</dc:creator>
  <cp:lastModifiedBy>user</cp:lastModifiedBy>
  <cp:revision>26</cp:revision>
  <dcterms:created xsi:type="dcterms:W3CDTF">2019-08-27T14:51:27Z</dcterms:created>
  <dcterms:modified xsi:type="dcterms:W3CDTF">2020-03-27T03:03:50Z</dcterms:modified>
</cp:coreProperties>
</file>