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8"/>
  </p:notesMasterIdLst>
  <p:sldIdLst>
    <p:sldId id="268" r:id="rId2"/>
    <p:sldId id="294" r:id="rId3"/>
    <p:sldId id="295" r:id="rId4"/>
    <p:sldId id="296" r:id="rId5"/>
    <p:sldId id="297" r:id="rId6"/>
    <p:sldId id="299" r:id="rId7"/>
    <p:sldId id="300" r:id="rId8"/>
    <p:sldId id="298" r:id="rId9"/>
    <p:sldId id="277" r:id="rId10"/>
    <p:sldId id="278" r:id="rId11"/>
    <p:sldId id="292" r:id="rId12"/>
    <p:sldId id="279" r:id="rId13"/>
    <p:sldId id="293" r:id="rId14"/>
    <p:sldId id="301" r:id="rId15"/>
    <p:sldId id="280" r:id="rId16"/>
    <p:sldId id="281" r:id="rId17"/>
    <p:sldId id="283" r:id="rId18"/>
    <p:sldId id="284" r:id="rId19"/>
    <p:sldId id="271" r:id="rId20"/>
    <p:sldId id="302" r:id="rId21"/>
    <p:sldId id="273" r:id="rId22"/>
    <p:sldId id="307" r:id="rId23"/>
    <p:sldId id="303" r:id="rId24"/>
    <p:sldId id="304" r:id="rId25"/>
    <p:sldId id="305" r:id="rId26"/>
    <p:sldId id="30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4" autoAdjust="0"/>
    <p:restoredTop sz="78993" autoAdjust="0"/>
  </p:normalViewPr>
  <p:slideViewPr>
    <p:cSldViewPr>
      <p:cViewPr>
        <p:scale>
          <a:sx n="100" d="100"/>
          <a:sy n="100" d="100"/>
        </p:scale>
        <p:origin x="-21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Аттестация педагогов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2015-2016 уч. Год</c:v>
                </c:pt>
                <c:pt idx="1">
                  <c:v>2016-2017 уч.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67929790026302"/>
          <c:y val="0.15453369044175075"/>
          <c:w val="0.35132076089265751"/>
          <c:h val="0.3947921731474306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66C41-F1C5-400A-AE4A-DE7047346B9A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F5B3F-C7B7-47EA-9FF2-69FB19AA5D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76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F5B3F-C7B7-47EA-9FF2-69FB19AA5D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2015-2016   6 педагогов подтвердили свои категории (2 педагога высшую, 4 педагога первую), в результате  18 педагогов</a:t>
            </a:r>
            <a:r>
              <a:rPr lang="ru-RU" baseline="0" dirty="0" smtClean="0"/>
              <a:t> имеют высшую и первую квалификационную категорию.</a:t>
            </a:r>
          </a:p>
          <a:p>
            <a:r>
              <a:rPr lang="ru-RU" baseline="0" dirty="0" smtClean="0"/>
              <a:t>2016-2017  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. год  5 педагогов подтвердили свои категории (первую категорию), 2 педагога повысили свою категорию, в результате 20 педагогов имеют высшую и первую категорию.</a:t>
            </a:r>
          </a:p>
          <a:p>
            <a:r>
              <a:rPr lang="ru-RU" baseline="0" dirty="0" smtClean="0"/>
              <a:t>На 2017-2018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. год  запланировано подтверждение категорий - 4 педагога, повышение категории – 2 педагога, в результате 22 педагога будут иметь первую и высшую категорию.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F5B3F-C7B7-47EA-9FF2-69FB19AA5D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F5B3F-C7B7-47EA-9FF2-69FB19AA5DC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</a:rPr>
              <a:t>ЭФФЕКТИВНЫЙ КОНТРАКТ </a:t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как стимул развития педагога и механизм управления изменениями. </a:t>
            </a:r>
            <a:endParaRPr lang="ru-RU" sz="4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МБОУ «Южно-Александровская СОШ № 5»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Иланский район.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/>
              <a:t>Внедрение эффективного контракта может происходить двумя способами: путем заключения либо трудового договора (с поступающими на работу новыми сотрудниками), либо дополнительного соглашения к нему (с уже работающими специалистами). Данные способы нам рекомендует министерство труда РФ.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07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 smtClean="0"/>
              <a:t>Мы провели процедуру заключение </a:t>
            </a:r>
            <a:r>
              <a:rPr lang="ru-RU" dirty="0" err="1"/>
              <a:t>допсоглашений</a:t>
            </a:r>
            <a:r>
              <a:rPr lang="ru-RU" dirty="0"/>
              <a:t> к действующим трудовым </a:t>
            </a:r>
            <a:r>
              <a:rPr lang="ru-RU" dirty="0" smtClean="0"/>
              <a:t>договорам. </a:t>
            </a:r>
            <a:r>
              <a:rPr lang="ru-RU" dirty="0"/>
              <a:t>Изменениями же, которые необходимо </a:t>
            </a:r>
            <a:r>
              <a:rPr lang="ru-RU" dirty="0" smtClean="0"/>
              <a:t>было прописать </a:t>
            </a:r>
            <a:r>
              <a:rPr lang="ru-RU" dirty="0"/>
              <a:t>в дополнительных соглашениях, в первую очередь </a:t>
            </a:r>
            <a:r>
              <a:rPr lang="ru-RU" dirty="0" smtClean="0"/>
              <a:t> затронули </a:t>
            </a:r>
            <a:r>
              <a:rPr lang="ru-RU" dirty="0"/>
              <a:t>стимулирующие и компенсационные выплаты.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38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8321646"/>
              </p:ext>
            </p:extLst>
          </p:nvPr>
        </p:nvGraphicFramePr>
        <p:xfrm>
          <a:off x="1331640" y="980729"/>
          <a:ext cx="7363018" cy="4283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7578"/>
                <a:gridCol w="4435440"/>
              </a:tblGrid>
              <a:tr h="648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Наименование выплаты   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Конкретизация выплаты из перечня показателей и критериев эффективности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</a:tr>
              <a:tr h="5760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Выплаты стимулирующего характера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2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интенсивность и высокие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результаты работы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качество выполняемых работ           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1) Динамика индивидуальных образовательных результатов (по результатам контрольных мероприятий, промежуточной и итоговой аттестации)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2) Участие и результаты участия обучающихся на олимпиадах, конкурсах, соревнованиях и др.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3) Методическая и инновационная деятельности педагогического работника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4) Наличие квалификационной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категории;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т.д.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</a:tr>
              <a:tr h="754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Премия по итогам работы     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indent="2095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 премия за месяц;</a:t>
                      </a:r>
                    </a:p>
                    <a:p>
                      <a:pPr indent="2095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 премия за квартал;</a:t>
                      </a:r>
                    </a:p>
                    <a:p>
                      <a:pPr indent="2095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 премия за год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07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 smtClean="0"/>
              <a:t> 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854652"/>
              </p:ext>
            </p:extLst>
          </p:nvPr>
        </p:nvGraphicFramePr>
        <p:xfrm>
          <a:off x="683568" y="836712"/>
          <a:ext cx="7920880" cy="395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9388"/>
                <a:gridCol w="4771492"/>
              </a:tblGrid>
              <a:tr h="9361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Выплаты </a:t>
                      </a:r>
                      <a:r>
                        <a:rPr lang="ru-RU" sz="1600" dirty="0">
                          <a:effectLst/>
                        </a:rPr>
                        <a:t>компенсационного характера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9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 в условиях,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отклоняющихся от нормальных 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доплата за совмещение профессий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(должностей);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 доплата за расширение зон обслуживания;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3) доплата за увеличение объема работы;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4) доплата за исполнение обязанностей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временно отсутствующего работника без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освобождения от работы, определенной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трудовым договором</a:t>
                      </a:r>
                      <a:r>
                        <a:rPr lang="ru-RU" sz="1600" dirty="0" smtClean="0">
                          <a:effectLst/>
                        </a:rPr>
                        <a:t>;</a:t>
                      </a:r>
                      <a:endParaRPr lang="ru-RU" sz="1600" dirty="0">
                        <a:effectLst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27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 smtClean="0"/>
              <a:t> 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Внесли изменения в должностные инструкции учителей начальных классов, в которых прописали минимум который должен выполнять каждый работник. </a:t>
            </a:r>
          </a:p>
          <a:p>
            <a:pPr marL="109728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07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 smtClean="0"/>
              <a:t> 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4799655"/>
              </p:ext>
            </p:extLst>
          </p:nvPr>
        </p:nvGraphicFramePr>
        <p:xfrm>
          <a:off x="833438" y="404664"/>
          <a:ext cx="7476493" cy="5548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065"/>
                <a:gridCol w="1334617"/>
                <a:gridCol w="734181"/>
                <a:gridCol w="1134942"/>
                <a:gridCol w="1201344"/>
                <a:gridCol w="1201344"/>
              </a:tblGrid>
              <a:tr h="401143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Трудовые действия (ПС)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Должностные обязанности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Учитель без категории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Учитель с первой категорией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Учитель с высшей категорией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760" marR="51760" marT="0" marB="0"/>
                </a:tc>
              </a:tr>
              <a:tr h="14550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</a:tr>
              <a:tr h="264553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Оказание адресной помощи обучающимся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учащихся принимающих участие в олимпиадах, конкурсах, соревнованиях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На школьном уровне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На муниципальном уровне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2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Наличие призеров и победителей в олимпиадах, конкурсах, соревнованиях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На школьном уровне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На муниципальном уровне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2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обучающихся принимающих участие в НПК, научно-исследовательских проектов, индивидуальных проектов по ФГОС 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школьном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1-2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Более 2-х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39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муниципальном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1-2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2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краевом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</a:tr>
              <a:tr h="2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призеров и победителей в НПК, научно-исследовательских проектов, индивидуальных проектов по ФГОС 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 школьном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1-2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Более 2-х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39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муниципальном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1-2 учащихся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2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 краевом уровне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</a:tr>
              <a:tr h="3968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Разработка и реализация программ учебных дисциплин в рамках основной общеобразовательной программы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Доля обучающихся </a:t>
                      </a:r>
                      <a:r>
                        <a:rPr lang="ru-RU" sz="800" dirty="0" smtClean="0">
                          <a:effectLst/>
                        </a:rPr>
                        <a:t>выполнивших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на </a:t>
                      </a:r>
                      <a:r>
                        <a:rPr lang="ru-RU" sz="800" dirty="0">
                          <a:effectLst/>
                        </a:rPr>
                        <a:t>4 и 5 в рамках мониторинга предметных достижений по обязательным предметам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 30 % до 49 %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 50 % до 69 %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275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Качественное освоение учащимися образовательных программ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 30 % до 49 %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 50 % до 69 %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529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обучающихся 4-х классов, подтвердивших годовые отметки за курс начальной школы по итогам мониторинговых исследований в начальной школе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80%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  <a:tr h="396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Планирование и проведение учебных занятий.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проведенных занятий или учебного проекта на базе ИБЦ (в форме учебного исследования)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Не менее 10 % от общего числа уроков по предмету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менее 20 % от общего числа уроков по предмету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60" marR="5176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3438" y="1227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9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5962667"/>
          </a:xfrm>
        </p:spPr>
        <p:txBody>
          <a:bodyPr>
            <a:normAutofit fontScale="97500"/>
          </a:bodyPr>
          <a:lstStyle/>
          <a:p>
            <a:pPr marL="109728" indent="0" algn="ctr">
              <a:buNone/>
            </a:pPr>
            <a:r>
              <a:rPr lang="ru-RU" dirty="0" smtClean="0"/>
              <a:t>  лист самооценки</a:t>
            </a:r>
          </a:p>
          <a:p>
            <a:pPr marL="109728" indent="0" algn="ctr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7414479"/>
              </p:ext>
            </p:extLst>
          </p:nvPr>
        </p:nvGraphicFramePr>
        <p:xfrm>
          <a:off x="2195735" y="692695"/>
          <a:ext cx="5904658" cy="5472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7185"/>
                <a:gridCol w="906311"/>
                <a:gridCol w="906311"/>
                <a:gridCol w="906311"/>
                <a:gridCol w="759270"/>
                <a:gridCol w="759270"/>
              </a:tblGrid>
              <a:tr h="5611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Условия получения выплаты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Учитель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Администратор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Рабочая группа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34526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Доля учащихся принимающих участие в олимпиадах, конкурсах, соревнованиях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школьном уровне 50% (от количества учащихся в классе)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46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муниципальном уровне 50 % от количества учащихся принимавших участие на школьном уровне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46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краевом уровне 30 % от количества учащихся принимавших участие в муниципальном уровне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Доля призеров и победителей в олимпиадах, конкурсах, соревнованиях 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 школьном уровне 30 % (от количества участников)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46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муниципальном уровне 10 % от количества учащихся принимавших участие в школьном уровне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46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На краевом уровне 5 % от количества учащихся принимавших участие в муниципальном уровне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обучающихся принимающих участие в НПК, научно-исследовательских проектов, индивидуальных проектов 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школьном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1-2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Более 2-х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муниципальном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1-2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Более 2-х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краевом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и более 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призеров и победителей в НПК, научно-исследовательских проектов, индивидуальных проектов 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 школьном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1-2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377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Более 2-х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муниципальном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1-2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2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Более 2-х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  <a:tr h="256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краевом уровне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и более учащихся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39291" marR="39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91" marR="392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9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60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 </a:t>
            </a:r>
            <a:endParaRPr lang="ru-RU" sz="3000" dirty="0" smtClean="0"/>
          </a:p>
          <a:p>
            <a:pPr marL="109728" indent="0">
              <a:buNone/>
            </a:pPr>
            <a:r>
              <a:rPr lang="ru-RU" sz="3000" dirty="0" smtClean="0"/>
              <a:t>В рамках </a:t>
            </a:r>
            <a:r>
              <a:rPr lang="ru-RU" sz="3000" dirty="0" err="1" smtClean="0"/>
              <a:t>пилотной</a:t>
            </a:r>
            <a:r>
              <a:rPr lang="ru-RU" sz="3000" dirty="0" smtClean="0"/>
              <a:t> школы по внедрению эффективного контракта нами были сделаны следующие шаги:</a:t>
            </a:r>
          </a:p>
          <a:p>
            <a:pPr marL="109728" indent="0">
              <a:buNone/>
            </a:pPr>
            <a:endParaRPr lang="ru-RU" sz="3000" dirty="0" smtClean="0"/>
          </a:p>
          <a:p>
            <a:pPr marL="109728" indent="0">
              <a:buNone/>
            </a:pPr>
            <a:endParaRPr lang="ru-RU" sz="3000" dirty="0" smtClean="0"/>
          </a:p>
          <a:p>
            <a:pPr marL="109728" indent="0">
              <a:buNone/>
            </a:pPr>
            <a:r>
              <a:rPr lang="ru-RU" sz="3000" dirty="0" smtClean="0"/>
              <a:t>1. Разработали показатели </a:t>
            </a:r>
            <a:r>
              <a:rPr lang="ru-RU" sz="3000" dirty="0"/>
              <a:t>эффективности деятельности работников учреждения  </a:t>
            </a:r>
            <a:r>
              <a:rPr lang="ru-RU" sz="3000" dirty="0" smtClean="0"/>
              <a:t>труда.</a:t>
            </a:r>
          </a:p>
          <a:p>
            <a:pPr marL="109728" indent="0">
              <a:buNone/>
            </a:pPr>
            <a:r>
              <a:rPr lang="ru-RU" sz="3000" dirty="0" smtClean="0"/>
              <a:t>2. Разработали  и внесли изменения в  положение о выплатах стимулирующего характера с учетом разработанных показателей</a:t>
            </a:r>
          </a:p>
          <a:p>
            <a:pPr marL="109728" indent="0">
              <a:buNone/>
            </a:pPr>
            <a:r>
              <a:rPr lang="ru-RU" sz="3000" dirty="0"/>
              <a:t>3</a:t>
            </a:r>
            <a:r>
              <a:rPr lang="ru-RU" sz="3000" dirty="0" smtClean="0"/>
              <a:t>. Конкретизировали </a:t>
            </a:r>
            <a:r>
              <a:rPr lang="ru-RU" sz="3000" dirty="0"/>
              <a:t>трудовую функцию работников</a:t>
            </a:r>
          </a:p>
          <a:p>
            <a:pPr marL="109728" indent="0">
              <a:buNone/>
            </a:pPr>
            <a:r>
              <a:rPr lang="ru-RU" sz="3000" dirty="0" smtClean="0"/>
              <a:t>4. Подготовили   </a:t>
            </a:r>
            <a:r>
              <a:rPr lang="ru-RU" sz="3000" dirty="0"/>
              <a:t>изменения в трудовые договоры с работниками</a:t>
            </a:r>
          </a:p>
          <a:p>
            <a:pPr marL="109728" indent="0">
              <a:buNone/>
            </a:pPr>
            <a:r>
              <a:rPr lang="ru-RU" sz="3000" dirty="0"/>
              <a:t>5</a:t>
            </a:r>
            <a:r>
              <a:rPr lang="ru-RU" sz="3000" dirty="0" smtClean="0"/>
              <a:t>. Внесли </a:t>
            </a:r>
            <a:r>
              <a:rPr lang="ru-RU" sz="3000" dirty="0"/>
              <a:t>изменения в трудовой договор работника</a:t>
            </a:r>
          </a:p>
          <a:p>
            <a:pPr marL="109728" indent="0">
              <a:buNone/>
            </a:pPr>
            <a:r>
              <a:rPr lang="ru-RU" sz="3000" dirty="0"/>
              <a:t>(пакет документов для работника: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приказ</a:t>
            </a:r>
            <a:r>
              <a:rPr lang="ru-RU" sz="3000" dirty="0"/>
              <a:t>;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уведомление</a:t>
            </a:r>
            <a:r>
              <a:rPr lang="ru-RU" sz="3000" dirty="0"/>
              <a:t>;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ДС </a:t>
            </a:r>
            <a:r>
              <a:rPr lang="ru-RU" sz="3000" dirty="0"/>
              <a:t>к ТД)</a:t>
            </a:r>
          </a:p>
          <a:p>
            <a:pPr marL="109728" indent="0">
              <a:buNone/>
            </a:pPr>
            <a:endParaRPr lang="ru-RU" sz="3000" dirty="0"/>
          </a:p>
          <a:p>
            <a:pPr marL="109728" indent="0">
              <a:buNone/>
            </a:pPr>
            <a:endParaRPr lang="ru-RU" sz="3000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9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«Эффективный контракт» призван индивидуализировать заработную плату каждого работника в зависимости от результатов его труда и повысить профессиональный уровень каждого работника.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 Успех в инновационной деятельности педагога зависит от следующих факторов: мотивации педагогического труда, уровня профессиональной компетентности, от социально – психологического климата в коллективе, от методического сопровождения внедрения инновационных технологий.</a:t>
            </a:r>
            <a:r>
              <a:rPr lang="ru-RU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" y="332656"/>
          <a:ext cx="9143998" cy="6097475"/>
        </p:xfrm>
        <a:graphic>
          <a:graphicData uri="http://schemas.openxmlformats.org/drawingml/2006/table">
            <a:tbl>
              <a:tblPr/>
              <a:tblGrid>
                <a:gridCol w="1691680"/>
                <a:gridCol w="2388583"/>
                <a:gridCol w="851777"/>
                <a:gridCol w="1728192"/>
                <a:gridCol w="1217956"/>
                <a:gridCol w="1265810"/>
              </a:tblGrid>
              <a:tr h="3428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Трудовые действия (ПС)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Должностные обязанности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Учитель с первой категорией</a:t>
                      </a: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Учитель с высшей категорией</a:t>
                      </a: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Calibri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3512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выявления, поддержки и развития одаренных детей, их самореализации, профессионального самоопределения в соответствии со способностями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12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Оказание адресной помощи обучающимся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учащихся принимающих участие в олимпиадах, конкурсах, соревнованиях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35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призеров и победителей в олимпиадах, конкурсах, соревнованиях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33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принимающих участие в НПК, научно-исследовательских проектов, индивидуальных проектов по ФГОС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Более 2-х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Calibri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призеров и победителей в НПК, научно-исследовательских проектов, индивидуальных проектов по ФГОС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 школьном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Более 2-х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Calibri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5800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программ учебных дисциплин в рамках основной общеобразовательной программы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выполнившихся на 4 и 5 в рамках мониторинга предметных достижений по обязательным предметам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 30 % до 49 %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 50 % до 69 %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Качественное освоение учащимися образовательных программ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 30 % до 49 %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 50 % до 69 %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446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4-х классов, подтвердивших годовые отметки за курс начальной школы по итогам мониторинговых исследований в начальной школе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и проведение учебных занятий.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проведенных занятий или учебного проекта на базе (в форме учебного исследования ИБЦ)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10 % от общего числа уроков по предмету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20 % от общего числа уроков по предмету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5966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УУД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Анализирует исследовательские учебные действия и проектно-исследовательские действий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в данном классе, повысивших оценку по предмету по итогам периода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метопредметных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заданий направленных на формирование ИУД и ПУД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Количество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метопредметных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заданий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До 5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 5 до 10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87" marR="38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4565"/>
            <a:ext cx="55552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Должностная инструкция учителя начальных классов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70000"/>
              </a:lnSpc>
              <a:spcBef>
                <a:spcPts val="600"/>
              </a:spcBef>
              <a:buNone/>
            </a:pPr>
            <a:r>
              <a:rPr lang="ru-RU" dirty="0" smtClean="0"/>
              <a:t>Цель ОО: 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ru-RU" dirty="0" smtClean="0"/>
              <a:t>- создание воспитательно-образовательной среды, способствующей формированию у школьников гражданской ответственности, духовности, культуры, инициативности, самостоятельности,  терпимости, способности к успешной социализации в обществе;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ru-RU" dirty="0" smtClean="0"/>
              <a:t>- создание условий для выявления, поддержки и развития одаренных детей, их самореализации, профессионального самоопределения в соответствии со способностями;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ru-RU" dirty="0" smtClean="0"/>
              <a:t>- </a:t>
            </a:r>
            <a:r>
              <a:rPr lang="ru-RU" dirty="0" smtClean="0"/>
              <a:t>создание </a:t>
            </a:r>
            <a:r>
              <a:rPr lang="ru-RU" dirty="0" smtClean="0"/>
              <a:t>воспитательно-образовательной среды, способствующей формированию у школьников гражданской ответственности, духовности, культуры, инициативности, самостоятельности, терпимости, способности к успешной социализации в обществе.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ru-RU" dirty="0" smtClean="0"/>
              <a:t>- создание условий для реализации федерального образовательного стандарта начального общего образования, среднего общего образования.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Показатели и критерии оценки эффективности деятельности педагогов </a:t>
            </a:r>
            <a:br>
              <a:rPr lang="ru-RU" sz="2200" dirty="0" smtClean="0"/>
            </a:br>
            <a:r>
              <a:rPr lang="ru-RU" sz="2200" dirty="0" smtClean="0"/>
              <a:t>МБОУ </a:t>
            </a:r>
            <a:r>
              <a:rPr lang="ru-RU" sz="2200" dirty="0" smtClean="0"/>
              <a:t>«Южно-Александровская </a:t>
            </a:r>
            <a:r>
              <a:rPr lang="ru-RU" sz="2200" dirty="0" smtClean="0"/>
              <a:t>СОШ № </a:t>
            </a:r>
            <a:r>
              <a:rPr lang="ru-RU" sz="2200" dirty="0" smtClean="0"/>
              <a:t>5»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"/>
          <a:ext cx="9143998" cy="6927577"/>
        </p:xfrm>
        <a:graphic>
          <a:graphicData uri="http://schemas.openxmlformats.org/drawingml/2006/table">
            <a:tbl>
              <a:tblPr/>
              <a:tblGrid>
                <a:gridCol w="755575"/>
                <a:gridCol w="792088"/>
                <a:gridCol w="1296144"/>
                <a:gridCol w="1872208"/>
                <a:gridCol w="1440160"/>
                <a:gridCol w="1565495"/>
                <a:gridCol w="90689"/>
                <a:gridCol w="395677"/>
                <a:gridCol w="405210"/>
                <a:gridCol w="125542"/>
                <a:gridCol w="405210"/>
              </a:tblGrid>
              <a:tr h="5277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</a:rPr>
                        <a:t>Управленческая задача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</a:rPr>
                        <a:t>Трудовые действия (ПС)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</a:rPr>
                        <a:t>Критерии 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6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</a:rPr>
                        <a:t>Показатели 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>
                          <a:latin typeface="Calibri"/>
                        </a:rPr>
                        <a:t>Размер выплаты,</a:t>
                      </a:r>
                      <a:endParaRPr lang="ru-RU" sz="105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b="1" dirty="0">
                          <a:latin typeface="Calibri"/>
                        </a:rPr>
                        <a:t>максимальное количество баллов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БКК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ВКК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4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</a:rPr>
                        <a:t>Создание условий для выявления, поддержки и развития одаренных детей, их самореализации, профессионального самоопределения в соответствии со способностями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4">
                <a:tc row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Обеспечить реализацию ООП в части поддержки и развития одаренных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Оказание адресной помощи обучающимся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79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Выстраивает  индивидуальный маршрут (составление  и реализация АОП)  подготовки учащихся к участию в различных олимпиадах, конкурсах, НПК, соревнованиях и т.д.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 принимающих участие в олимпиадах, конкурсах, соревнованиях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 50% (от количества учащихся в классе)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526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50 % от количества учащихся принимавших участие на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 30 % от количества учащихся принимавших участие в муниципальном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47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призеров и победителей в олимпиадах, конкурсах, соревнованиях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 школьном уровне 30 % (от количества участников)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10 % от количества учащихся принимавших участие в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 5 % от количества учащихся принимавших участие в муниципальном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принимающих участие в НПК, научно-исследовательских проектов, индивидуальных проектов по ФГОС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Более 2-х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Более 2-х учащихся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latin typeface="Times New Roman"/>
                        </a:rPr>
                        <a:t>На краевом уровне 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latin typeface="Times New Roman"/>
                        </a:rPr>
                        <a:t>1 и более  учащихся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87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призеров и победителей в НПК, научно-исследовательских проектов, индивидуальных проектов по ФГОС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 школьном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Более 2-х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1-2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Более 2-х учащихся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 и более учащихся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20" marR="23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-1"/>
          <a:ext cx="9143998" cy="6858002"/>
        </p:xfrm>
        <a:graphic>
          <a:graphicData uri="http://schemas.openxmlformats.org/drawingml/2006/table">
            <a:tbl>
              <a:tblPr/>
              <a:tblGrid>
                <a:gridCol w="1259631"/>
                <a:gridCol w="1574879"/>
                <a:gridCol w="1305441"/>
                <a:gridCol w="1911749"/>
                <a:gridCol w="1023229"/>
                <a:gridCol w="804038"/>
                <a:gridCol w="438896"/>
                <a:gridCol w="460476"/>
                <a:gridCol w="365659"/>
              </a:tblGrid>
              <a:tr h="6424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</a:rPr>
                        <a:t>Управленческая задача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</a:rPr>
                        <a:t>Трудовые действия (ПС)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</a:rPr>
                        <a:t>Критерии 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</a:rPr>
                        <a:t>Показатели 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1" dirty="0">
                          <a:latin typeface="Calibri"/>
                        </a:rPr>
                        <a:t>Размер выплаты,</a:t>
                      </a:r>
                      <a:endParaRPr lang="ru-RU" sz="11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1" dirty="0">
                          <a:latin typeface="Calibri"/>
                        </a:rPr>
                        <a:t>максимальное количество баллов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БКК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ВКК</a:t>
                      </a:r>
                      <a:endParaRPr lang="ru-RU" sz="1050" dirty="0">
                        <a:latin typeface="Calibri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4844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Обеспечить реализацию ООП в части поддержки и развития одаренных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другими специалистами в рамках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психолого-медико-педагогического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консилиума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 индивидуальных образовательных маршрутов сопровождения обучающихся по классу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525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90542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реализации ООП в части освоение обучающимися учебных дисциплин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программ учебных дисциплин в рамках основной общеобразовательной программы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уроков с использованием различных форм, методов обучения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выполнившихся на 4 и 5 в рамках мониторинга предметных достижений по обязательным предметам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30 % до 49 %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50 % до 69 %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480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70 % до 100 %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Качественное освоение учащимися образовательных программ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30 % до 49 %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52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50 % до 69 %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70 % до 100 %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925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Объективность оценки учителем знаний обучающихся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подтвердивших годовые отметки за курс начальной школы по итогам мониторинговых исследований в начальной школе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46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6" y="-1"/>
          <a:ext cx="9144005" cy="6907842"/>
        </p:xfrm>
        <a:graphic>
          <a:graphicData uri="http://schemas.openxmlformats.org/drawingml/2006/table">
            <a:tbl>
              <a:tblPr/>
              <a:tblGrid>
                <a:gridCol w="539558"/>
                <a:gridCol w="792088"/>
                <a:gridCol w="2016224"/>
                <a:gridCol w="2664296"/>
                <a:gridCol w="1224136"/>
                <a:gridCol w="936104"/>
                <a:gridCol w="324545"/>
                <a:gridCol w="294648"/>
                <a:gridCol w="294246"/>
                <a:gridCol w="58160"/>
              </a:tblGrid>
              <a:tr h="4046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Управленческая задача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Трудовые действия (ПС)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Критерии 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Показатели 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Calibri"/>
                          <a:ea typeface="Times New Roman"/>
                        </a:rPr>
                        <a:t>Размер выплаты,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Calibri"/>
                          <a:ea typeface="Times New Roman"/>
                        </a:rPr>
                        <a:t>максимальное количество баллов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БКК</a:t>
                      </a: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1КК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ВКК</a:t>
                      </a: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30">
                <a:tc rowSpan="2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реализации ООП в части освоение исследовательских и проектных учебных действий обучающимися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Планирование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 проведение учебных занятий.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Планирует и проводит в каждой четверти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проведенных занятий (в форме учебного исследования или учебного проекта на базе ИБЦ)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10 % от общего числа уроков по предмету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20 % от общего числа уроков по предмету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30 % от общего числа уроков по предмету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УУД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Анализирует исследовательские учебные действия и проектно-исследовательские действий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в данном классе, повысивших оценку по предмету по итогам периода/численность обучающихся в данном классе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Не менее 10 %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20 %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Не менее 30 %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метопредметных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заданий направленных на формирование ИУД и ПУД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метопредметных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заданий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До 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 5 до 10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 10 до 15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профессиональной деятельности в соответствии с ФГОС начального общего, основного общего, среднего общего образования.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методического уровня организация образовательного процесса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Руководство метод. объединениями.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Обеспечение работы в соответствии с планом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</a:rPr>
                        <a:t>Участие в работе аттестационной комиссии, экспертной комиссии, </a:t>
                      </a:r>
                      <a:r>
                        <a:rPr lang="ru-RU" sz="1050" dirty="0" err="1">
                          <a:latin typeface="Calibri"/>
                          <a:ea typeface="Times New Roman"/>
                        </a:rPr>
                        <a:t>психолого-медико-педагогическом</a:t>
                      </a:r>
                      <a:r>
                        <a:rPr lang="ru-RU" sz="1050" dirty="0">
                          <a:latin typeface="Calibri"/>
                          <a:ea typeface="Times New Roman"/>
                        </a:rPr>
                        <a:t> консилиуме учреждения, рабочая группа, комиссии по проверке письменных работ, олимпиадах, контрольных работах, участие в комиссии по проведению ОГЭ и ЕГЭ; участие в экспериментальной деятельности, т.п.</a:t>
                      </a: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Член комиссии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Секретарь комиссии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комиссии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8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Эксперт комиссии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Внедрение новых технологий,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опрабация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новых программ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педагогического мастерства при организации образовательного процесса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3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конкурсах профессионального мастерства, использование полученного опыта в своей повседневной деятельности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Внедрение новых технологий, форм, методов, приёмов, демонстрация их при проведении мастер-классов, творческих отчётов.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школьном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муниципальном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 краевом уровне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6380" marR="16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16380" marR="16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"/>
          <a:ext cx="9144000" cy="5302134"/>
        </p:xfrm>
        <a:graphic>
          <a:graphicData uri="http://schemas.openxmlformats.org/drawingml/2006/table">
            <a:tbl>
              <a:tblPr/>
              <a:tblGrid>
                <a:gridCol w="1403648"/>
                <a:gridCol w="2232248"/>
                <a:gridCol w="2016224"/>
                <a:gridCol w="1944216"/>
                <a:gridCol w="432048"/>
                <a:gridCol w="360040"/>
                <a:gridCol w="432048"/>
                <a:gridCol w="323528"/>
              </a:tblGrid>
              <a:tr h="5546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</a:rPr>
                        <a:t>Управленческая задача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</a:rPr>
                        <a:t>Трудовые действия (ПС)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</a:rPr>
                        <a:t>Критерии 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</a:rPr>
                        <a:t>Показатели 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900" b="1" dirty="0">
                          <a:latin typeface="Calibri"/>
                        </a:rPr>
                        <a:t>Размер выплаты,</a:t>
                      </a:r>
                      <a:endParaRPr lang="ru-RU" sz="9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900" b="1" dirty="0">
                          <a:latin typeface="Calibri"/>
                        </a:rPr>
                        <a:t>максимальное количество баллов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БКК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1КК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ВКК</a:t>
                      </a:r>
                      <a:endParaRPr lang="ru-RU" sz="900" dirty="0">
                        <a:latin typeface="Calibri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5368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реализации ООП в части воспитательной деятельности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конструктивных воспитательных усилий родителей (законных представителей) обучающихся, помощь  семье в решении вопросов воспитания ребенка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родителей (законных представителей), обучающихся качеством предоставляемых образовательных услуг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родителей (законных представителей) обучающихся всех классов учителя, удовлетворенных качеством предоставляемых образовательных услуг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36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62613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воспитательных возможностей различных видов деятельности ребёнка (учебной,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игравой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трудовой, спортивной, художественной и т.д.)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обучающихся горячим питанием, оформление табелей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 охват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Внедрение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здоровьесберегающих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технологий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динамических пауз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417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несчастных случаев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спортивных мероприятий по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здоровьюзбережению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031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ОБЖ в учебно-воспитательном процессе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4245" marR="3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 на наш взгляд одним из условий мотивации к инновационной деятельности выступает внедрение эффективного контракта в трудовые отношения в сфере образования. 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С целью определения готовности работников учреждения было проведено анкетирование  среди   педагогов.          </a:t>
            </a:r>
          </a:p>
          <a:p>
            <a:r>
              <a:rPr lang="ru-RU" dirty="0" smtClean="0"/>
              <a:t>   Анализ ответов свидетельствует, что 80 % педагогов готовы к включению в инновационный процесс; </a:t>
            </a:r>
          </a:p>
          <a:p>
            <a:r>
              <a:rPr lang="ru-RU" dirty="0" smtClean="0"/>
              <a:t>82 %  участников опроса  мотивированы на профессиональный рост;  </a:t>
            </a:r>
          </a:p>
          <a:p>
            <a:r>
              <a:rPr lang="ru-RU" dirty="0" smtClean="0"/>
              <a:t>58 % педагогов расположены  на общение с более опытными коллегами; </a:t>
            </a:r>
          </a:p>
          <a:p>
            <a:r>
              <a:rPr lang="ru-RU" dirty="0" smtClean="0"/>
              <a:t>28 %  работников школы   желают  делиться своим опытом (через личные сайты, публикации и выступления на различных уровнях). </a:t>
            </a:r>
          </a:p>
          <a:p>
            <a:pPr>
              <a:buNone/>
            </a:pPr>
            <a:r>
              <a:rPr lang="ru-RU" dirty="0" smtClean="0"/>
              <a:t>                    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Курсовая подготовка в рамках реализации образовательной программы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Процесс внедрения эффективного контракта положительно влияет на профессиональный рост педагога.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714620"/>
          <a:ext cx="8286807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500198"/>
                <a:gridCol w="150019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2016-2017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год</a:t>
                      </a: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«Организация работы с одаренными детьми в условиях реализации ФГОС»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«Сопровождение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 с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ОВЗ в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условиях реализации ФГОС»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«Проектно-исследовательская  деятельность на уроках»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Деятельность педагога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Процесс внедрения эффективного контракта положительно влияет на профессиональный рост педагога.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285991"/>
          <a:ext cx="8286807" cy="378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500198"/>
                <a:gridCol w="1500197"/>
              </a:tblGrid>
              <a:tr h="721909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представления</a:t>
                      </a:r>
                      <a:r>
                        <a:rPr lang="ru-RU" baseline="0" dirty="0" smtClean="0"/>
                        <a:t> опыта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2016-2017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год</a:t>
                      </a:r>
                    </a:p>
                  </a:txBody>
                  <a:tcPr/>
                </a:tc>
              </a:tr>
              <a:tr h="1031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профессиональных конкурсах (на различных уровнях)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996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семинарах, конференциях, круглых столах 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т.п.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1031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Публикации, статьи в журналах, газетах, на педагогических сайтах.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Процесс внедрения эффективного контракта положительно влияет на профессиональный рост педагога. </a:t>
            </a:r>
            <a:endParaRPr lang="ru-RU" sz="28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1928802"/>
          <a:ext cx="647702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109728" indent="0">
              <a:buNone/>
            </a:pPr>
            <a:r>
              <a:rPr lang="ru-RU" dirty="0" smtClean="0"/>
              <a:t>   Одним </a:t>
            </a:r>
            <a:r>
              <a:rPr lang="ru-RU" dirty="0"/>
              <a:t>из </a:t>
            </a:r>
            <a:r>
              <a:rPr lang="ru-RU" dirty="0" smtClean="0"/>
              <a:t>первых мероприятий </a:t>
            </a:r>
            <a:r>
              <a:rPr lang="ru-RU" sz="2800" dirty="0" smtClean="0"/>
              <a:t>по введению в организации эффективного контракта с работниками</a:t>
            </a:r>
            <a:r>
              <a:rPr lang="ru-RU" dirty="0" smtClean="0"/>
              <a:t> является </a:t>
            </a:r>
            <a:r>
              <a:rPr lang="ru-RU" dirty="0"/>
              <a:t>разработка </a:t>
            </a:r>
            <a:r>
              <a:rPr lang="ru-RU" dirty="0" smtClean="0"/>
              <a:t>нормативно-правовой </a:t>
            </a:r>
            <a:r>
              <a:rPr lang="ru-RU" dirty="0"/>
              <a:t>базы для внедрения эффективного </a:t>
            </a:r>
            <a:r>
              <a:rPr lang="ru-RU" dirty="0" smtClean="0"/>
              <a:t>контракта </a:t>
            </a:r>
            <a:r>
              <a:rPr lang="ru-RU" dirty="0"/>
              <a:t>и первым нормативным </a:t>
            </a:r>
            <a:r>
              <a:rPr lang="ru-RU" dirty="0" smtClean="0"/>
              <a:t>документом </a:t>
            </a:r>
            <a:r>
              <a:rPr lang="ru-RU" dirty="0"/>
              <a:t>стал Перечень показателей эффективности деятельности </a:t>
            </a:r>
            <a:r>
              <a:rPr lang="ru-RU" dirty="0" smtClean="0"/>
              <a:t>педагогических </a:t>
            </a:r>
            <a:r>
              <a:rPr lang="ru-RU" dirty="0"/>
              <a:t>работников </a:t>
            </a:r>
            <a:r>
              <a:rPr lang="ru-RU" dirty="0" smtClean="0"/>
              <a:t>МБОУ «Южно-Александровская СОШ № 5»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1333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данный перечень </a:t>
            </a:r>
            <a:r>
              <a:rPr lang="ru-RU" sz="2400" dirty="0" smtClean="0"/>
              <a:t>мы использовали </a:t>
            </a:r>
            <a:r>
              <a:rPr lang="ru-RU" sz="2400" dirty="0"/>
              <a:t>при </a:t>
            </a:r>
            <a:r>
              <a:rPr lang="ru-RU" sz="2400" dirty="0" smtClean="0"/>
              <a:t>внесения </a:t>
            </a:r>
            <a:r>
              <a:rPr lang="ru-RU" sz="2400" dirty="0"/>
              <a:t>изменений в Положении об оплате труда работников </a:t>
            </a:r>
            <a:r>
              <a:rPr lang="ru-RU" sz="2400" dirty="0" smtClean="0"/>
              <a:t>образовательного учреждения </a:t>
            </a:r>
            <a:r>
              <a:rPr lang="ru-RU" sz="2400" dirty="0"/>
              <a:t>(в части установления критериев, условий и размеров стимулирующих выплат). </a:t>
            </a:r>
          </a:p>
        </p:txBody>
      </p:sp>
    </p:spTree>
    <p:extLst>
      <p:ext uri="{BB962C8B-B14F-4D97-AF65-F5344CB8AC3E}">
        <p14:creationId xmlns="" xmlns:p14="http://schemas.microsoft.com/office/powerpoint/2010/main" val="2041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</TotalTime>
  <Words>2480</Words>
  <Application>Microsoft Office PowerPoint</Application>
  <PresentationFormat>Экран (4:3)</PresentationFormat>
  <Paragraphs>580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ЭФФЕКТИВНЫЙ КОНТРАКТ  как стимул развития педагога и механизм управления изменениями. </vt:lpstr>
      <vt:lpstr>Слайд 2</vt:lpstr>
      <vt:lpstr>Слайд 3</vt:lpstr>
      <vt:lpstr>Слайд 4</vt:lpstr>
      <vt:lpstr>Процесс внедрения эффективного контракта положительно влияет на профессиональный рост педагога. </vt:lpstr>
      <vt:lpstr>Процесс внедрения эффективного контракта положительно влияет на профессиональный рост педагога. </vt:lpstr>
      <vt:lpstr>Процесс внедрения эффективного контракта положительно влияет на профессиональный рост педагога. </vt:lpstr>
      <vt:lpstr> </vt:lpstr>
      <vt:lpstr>Слайд 9</vt:lpstr>
      <vt:lpstr> </vt:lpstr>
      <vt:lpstr> </vt:lpstr>
      <vt:lpstr> </vt:lpstr>
      <vt:lpstr> </vt:lpstr>
      <vt:lpstr>Слайд 14</vt:lpstr>
      <vt:lpstr> </vt:lpstr>
      <vt:lpstr> </vt:lpstr>
      <vt:lpstr> </vt:lpstr>
      <vt:lpstr> </vt:lpstr>
      <vt:lpstr>  </vt:lpstr>
      <vt:lpstr>Слайд 20</vt:lpstr>
      <vt:lpstr>СПАСИБО ЗА ВНИМАНИЕ!</vt:lpstr>
      <vt:lpstr>Показатели и критерии оценки эффективности деятельности педагогов  МБОУ «Южно-Александровская СОШ № 5»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эффективного контракта: </dc:title>
  <dc:creator>User</dc:creator>
  <cp:lastModifiedBy>Леопольд</cp:lastModifiedBy>
  <cp:revision>66</cp:revision>
  <dcterms:created xsi:type="dcterms:W3CDTF">2015-12-16T06:12:14Z</dcterms:created>
  <dcterms:modified xsi:type="dcterms:W3CDTF">2017-08-17T05:17:00Z</dcterms:modified>
</cp:coreProperties>
</file>